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4"/>
  </p:handoutMasterIdLst>
  <p:sldIdLst>
    <p:sldId id="264" r:id="rId2"/>
    <p:sldId id="262" r:id="rId3"/>
    <p:sldId id="430" r:id="rId4"/>
    <p:sldId id="464" r:id="rId5"/>
    <p:sldId id="465" r:id="rId6"/>
    <p:sldId id="302" r:id="rId7"/>
    <p:sldId id="275" r:id="rId8"/>
    <p:sldId id="458" r:id="rId9"/>
    <p:sldId id="466" r:id="rId10"/>
    <p:sldId id="432" r:id="rId11"/>
    <p:sldId id="433" r:id="rId12"/>
    <p:sldId id="434" r:id="rId13"/>
    <p:sldId id="457" r:id="rId14"/>
    <p:sldId id="438" r:id="rId15"/>
    <p:sldId id="290" r:id="rId16"/>
    <p:sldId id="266" r:id="rId17"/>
    <p:sldId id="267" r:id="rId18"/>
    <p:sldId id="289" r:id="rId19"/>
    <p:sldId id="263" r:id="rId20"/>
    <p:sldId id="256" r:id="rId21"/>
    <p:sldId id="257" r:id="rId22"/>
    <p:sldId id="258" r:id="rId23"/>
    <p:sldId id="259" r:id="rId24"/>
    <p:sldId id="473" r:id="rId25"/>
    <p:sldId id="260" r:id="rId26"/>
    <p:sldId id="261" r:id="rId27"/>
    <p:sldId id="467" r:id="rId28"/>
    <p:sldId id="469" r:id="rId29"/>
    <p:sldId id="468" r:id="rId30"/>
    <p:sldId id="470" r:id="rId31"/>
    <p:sldId id="471" r:id="rId32"/>
    <p:sldId id="4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1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1238E2-03CB-4134-8371-5E8528FF5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751D2-D28E-421C-BC65-AE14392551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90734-EC86-4954-93DA-5338DBAB84DB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A4B08-7A97-46CA-98A5-515275DB9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50132-7936-4AA3-BC52-2D31D68ED3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2022F-79D7-4825-9D8F-474F9166D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210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9D093C1-F9F5-472C-B696-E4BEBB1EF4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 r="127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7BDE1-0C6B-4F51-881D-94834B35DF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197600"/>
            <a:ext cx="1758414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3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marinstatlectures/playlists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learning/r-statistics-essential-training/installing-and-managing-packages?u=74653650" TargetMode="External"/><Relationship Id="rId5" Type="http://schemas.openxmlformats.org/officeDocument/2006/relationships/hyperlink" Target="https://education.rstudio.com/learn/beginner/" TargetMode="External"/><Relationship Id="rId4" Type="http://schemas.openxmlformats.org/officeDocument/2006/relationships/hyperlink" Target="https://www.linkedin.com/learning/statistics-foundations-1/welcome?u=746536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ynda.com/Education-Student-Tools-tutorials/Using-American-Psychological-Association-APA-style/158319/183920-4.html?srchtrk=index%3a1%0alinktypeid%3a2%0aq%3aapa+format%0apage%3a1%0as%3arelevance%0asa%3atrue%0aproducttypeid%3a2" TargetMode="External"/><Relationship Id="rId3" Type="http://schemas.openxmlformats.org/officeDocument/2006/relationships/hyperlink" Target="https://www.skillsyouneed.com/ips/problem-solving.html" TargetMode="External"/><Relationship Id="rId7" Type="http://schemas.openxmlformats.org/officeDocument/2006/relationships/hyperlink" Target="https://library.northeastern.edu/get-help/research-tutorials/avoid-plagiarism" TargetMode="External"/><Relationship Id="rId2" Type="http://schemas.openxmlformats.org/officeDocument/2006/relationships/hyperlink" Target="https://www.lynda.com/Business-Skills-tutorials/Welcome-critical-thinking/424116/500483-4.html?org=neu.edu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HvgwXn7EEz4" TargetMode="External"/><Relationship Id="rId5" Type="http://schemas.openxmlformats.org/officeDocument/2006/relationships/hyperlink" Target="https://youtu.be/TtRWoLEvcKE" TargetMode="External"/><Relationship Id="rId4" Type="http://schemas.openxmlformats.org/officeDocument/2006/relationships/hyperlink" Target="https://writingcenter.unc.edu/tips-and-tools/quotations/" TargetMode="External"/><Relationship Id="rId9" Type="http://schemas.openxmlformats.org/officeDocument/2006/relationships/hyperlink" Target="https://youtu.be/_ODakMMqvI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eastern.instructure.com/courses/33159/files/3810328/download?wrap=1" TargetMode="External"/><Relationship Id="rId2" Type="http://schemas.openxmlformats.org/officeDocument/2006/relationships/hyperlink" Target="https://northeastern.instructure.com/courses/33159/files/3810398/download?wrap=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rstudio.com/products/rstudio/download/" TargetMode="External"/><Relationship Id="rId4" Type="http://schemas.openxmlformats.org/officeDocument/2006/relationships/hyperlink" Target="https://nam12.safelinks.protection.outlook.com/?url=https%3A%2F%2Fcreate.mheducation.com%2Fshop%2F%23%2Fcatalog%2Fdetails%2F%3Fisbn%3D9781307629361&amp;data=02%7C01%7Ct.goulding%40northeastern.edu%7C7c3760f3d99e42e7a6ee08d843a70f8f%7Ca8eec281aaa34daeac9b9a398b9215e7%7C0%7C0%7C637333732090909034&amp;sdata=V3wvZO7wqsFBPCULTbphBe2tEj9rbMWKkBe1SZ9WEOo%3D&amp;reserved=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3F4D7F-FFF0-4971-A080-1BCA1E59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0" y="316345"/>
            <a:ext cx="4091460" cy="4128655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470400" y="482801"/>
            <a:ext cx="7162800" cy="1401985"/>
          </a:xfrm>
          <a:prstGeom prst="rect">
            <a:avLst/>
          </a:prstGeom>
        </p:spPr>
        <p:txBody>
          <a:bodyPr lIns="121719" tIns="60859" rIns="121719" bIns="60859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Welcome!  </a:t>
            </a:r>
          </a:p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Today’s Agenda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876800" y="2941577"/>
            <a:ext cx="6350000" cy="3006847"/>
          </a:xfrm>
          <a:prstGeom prst="rect">
            <a:avLst/>
          </a:prstGeom>
        </p:spPr>
        <p:txBody>
          <a:bodyPr lIns="121719" tIns="60859" rIns="121719" bIns="60859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cs typeface="Helvetica Neue" charset="0"/>
              </a:rPr>
              <a:t>Introductions</a:t>
            </a:r>
          </a:p>
          <a:p>
            <a:r>
              <a:rPr lang="en-US" sz="3600" dirty="0">
                <a:solidFill>
                  <a:schemeClr val="bg1"/>
                </a:solidFill>
                <a:cs typeface="Helvetica Neue" charset="0"/>
              </a:rPr>
              <a:t>Administrative notes</a:t>
            </a:r>
          </a:p>
          <a:p>
            <a:r>
              <a:rPr lang="en-US" sz="3600" dirty="0">
                <a:solidFill>
                  <a:schemeClr val="bg1"/>
                </a:solidFill>
                <a:cs typeface="Helvetica Neue" charset="0"/>
              </a:rPr>
              <a:t>Syllabus review</a:t>
            </a:r>
          </a:p>
          <a:p>
            <a:r>
              <a:rPr lang="en-US" sz="3600" dirty="0">
                <a:solidFill>
                  <a:schemeClr val="bg1"/>
                </a:solidFill>
                <a:cs typeface="Helvetica Neue" charset="0"/>
              </a:rPr>
              <a:t>General notes on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05480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818F-69A6-46D2-8391-A02B70531A48}"/>
              </a:ext>
            </a:extLst>
          </p:cNvPr>
          <p:cNvSpPr txBox="1">
            <a:spLocks/>
          </p:cNvSpPr>
          <p:nvPr/>
        </p:nvSpPr>
        <p:spPr>
          <a:xfrm>
            <a:off x="609600" y="500003"/>
            <a:ext cx="10972800" cy="563775"/>
          </a:xfrm>
          <a:prstGeom prst="rect">
            <a:avLst/>
          </a:prstGeom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+mn-lt"/>
              </a:rPr>
              <a:t>Administrative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C9A6-E25E-4CA3-985C-158FD297028E}"/>
              </a:ext>
            </a:extLst>
          </p:cNvPr>
          <p:cNvSpPr txBox="1">
            <a:spLocks/>
          </p:cNvSpPr>
          <p:nvPr/>
        </p:nvSpPr>
        <p:spPr>
          <a:xfrm>
            <a:off x="609600" y="1265838"/>
            <a:ext cx="10972800" cy="2783648"/>
          </a:xfrm>
          <a:prstGeom prst="rect">
            <a:avLst/>
          </a:prstGeom>
        </p:spPr>
        <p:txBody>
          <a:bodyPr lIns="121719" tIns="60859" rIns="121719" bIns="60859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We will conduct live practice sessions with Excel and R.</a:t>
            </a:r>
          </a:p>
          <a:p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Classroom participation is crucial for learning </a:t>
            </a:r>
          </a:p>
          <a:p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Refer to syllabus for grading and assignment dates  </a:t>
            </a:r>
          </a:p>
          <a:p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Check current syllabus, there might be some minor changes, specially to dates of assignments during the semester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I will publish an announcement if changes happen</a:t>
            </a:r>
          </a:p>
        </p:txBody>
      </p:sp>
    </p:spTree>
    <p:extLst>
      <p:ext uri="{BB962C8B-B14F-4D97-AF65-F5344CB8AC3E}">
        <p14:creationId xmlns:p14="http://schemas.microsoft.com/office/powerpoint/2010/main" val="3755687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49" y="2362201"/>
            <a:ext cx="3300005" cy="426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5D99D0-8430-4D3B-9BBC-3CE87878CAB6}"/>
              </a:ext>
            </a:extLst>
          </p:cNvPr>
          <p:cNvSpPr txBox="1"/>
          <p:nvPr/>
        </p:nvSpPr>
        <p:spPr>
          <a:xfrm>
            <a:off x="994449" y="771276"/>
            <a:ext cx="4491951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solidFill>
                  <a:schemeClr val="bg1"/>
                </a:solidFill>
              </a:rPr>
              <a:t>Elementary Statistics, </a:t>
            </a:r>
          </a:p>
          <a:p>
            <a:r>
              <a:rPr lang="en-US" sz="2133" i="1" dirty="0">
                <a:solidFill>
                  <a:schemeClr val="bg1"/>
                </a:solidFill>
              </a:rPr>
              <a:t>A Step by Step Approach.</a:t>
            </a:r>
            <a:r>
              <a:rPr lang="en-US" sz="2133" dirty="0">
                <a:solidFill>
                  <a:schemeClr val="bg1"/>
                </a:solidFill>
              </a:rPr>
              <a:t> 10</a:t>
            </a:r>
            <a:r>
              <a:rPr lang="en-US" sz="2133" baseline="30000" dirty="0">
                <a:solidFill>
                  <a:schemeClr val="bg1"/>
                </a:solidFill>
              </a:rPr>
              <a:t>th</a:t>
            </a:r>
            <a:r>
              <a:rPr lang="en-US" sz="2133" dirty="0">
                <a:solidFill>
                  <a:schemeClr val="bg1"/>
                </a:solidFill>
              </a:rPr>
              <a:t> Edition. </a:t>
            </a:r>
          </a:p>
          <a:p>
            <a:r>
              <a:rPr lang="en-US" sz="2133" dirty="0">
                <a:solidFill>
                  <a:schemeClr val="bg1"/>
                </a:solidFill>
              </a:rPr>
              <a:t>Allan G. </a:t>
            </a:r>
            <a:r>
              <a:rPr lang="en-US" sz="2133" dirty="0" err="1">
                <a:solidFill>
                  <a:schemeClr val="bg1"/>
                </a:solidFill>
              </a:rPr>
              <a:t>Bluman</a:t>
            </a:r>
            <a:r>
              <a:rPr lang="en-US" sz="2133" dirty="0">
                <a:solidFill>
                  <a:schemeClr val="bg1"/>
                </a:solidFill>
              </a:rPr>
              <a:t>, </a:t>
            </a:r>
          </a:p>
          <a:p>
            <a:r>
              <a:rPr lang="en-US" sz="2133" dirty="0">
                <a:solidFill>
                  <a:schemeClr val="bg1"/>
                </a:solidFill>
              </a:rPr>
              <a:t>McGraw Hill Publishing</a:t>
            </a:r>
          </a:p>
        </p:txBody>
      </p:sp>
      <p:pic>
        <p:nvPicPr>
          <p:cNvPr id="4" name="Picture 3" descr="A person with collar shirt&#10;&#10;Description automatically generated">
            <a:extLst>
              <a:ext uri="{FF2B5EF4-FFF2-40B4-BE49-F238E27FC236}">
                <a16:creationId xmlns:a16="http://schemas.microsoft.com/office/drawing/2014/main" id="{8DB00104-552B-4430-8C09-033C2E2E4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40" y="2362201"/>
            <a:ext cx="3400718" cy="4264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B34F8-9F09-430F-B185-6810382BDBB4}"/>
              </a:ext>
            </a:extLst>
          </p:cNvPr>
          <p:cNvSpPr txBox="1"/>
          <p:nvPr/>
        </p:nvSpPr>
        <p:spPr>
          <a:xfrm>
            <a:off x="203200" y="276087"/>
            <a:ext cx="4673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Syllabus review: Books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763E7-30FC-4548-87AD-69E082582666}"/>
              </a:ext>
            </a:extLst>
          </p:cNvPr>
          <p:cNvSpPr txBox="1"/>
          <p:nvPr/>
        </p:nvSpPr>
        <p:spPr>
          <a:xfrm>
            <a:off x="6117551" y="771276"/>
            <a:ext cx="5029200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bg1"/>
                </a:solidFill>
              </a:rPr>
              <a:t>R in Action 2nd Edition. </a:t>
            </a:r>
          </a:p>
          <a:p>
            <a:r>
              <a:rPr lang="en-US" sz="2133" dirty="0">
                <a:solidFill>
                  <a:schemeClr val="bg1"/>
                </a:solidFill>
              </a:rPr>
              <a:t>Robert </a:t>
            </a:r>
            <a:r>
              <a:rPr lang="en-US" sz="2133" dirty="0" err="1">
                <a:solidFill>
                  <a:schemeClr val="bg1"/>
                </a:solidFill>
              </a:rPr>
              <a:t>Kabacoff</a:t>
            </a:r>
            <a:endParaRPr lang="en-US" sz="2133" dirty="0">
              <a:solidFill>
                <a:schemeClr val="bg1"/>
              </a:solidFill>
            </a:endParaRPr>
          </a:p>
          <a:p>
            <a:r>
              <a:rPr lang="en-US" sz="2133" dirty="0">
                <a:solidFill>
                  <a:schemeClr val="bg1"/>
                </a:solidFill>
              </a:rPr>
              <a:t>Manning Publishing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3CA56-8497-45A4-9A09-813A8939CE06}"/>
              </a:ext>
            </a:extLst>
          </p:cNvPr>
          <p:cNvSpPr txBox="1"/>
          <p:nvPr/>
        </p:nvSpPr>
        <p:spPr>
          <a:xfrm>
            <a:off x="9622547" y="2458985"/>
            <a:ext cx="2434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Book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https://learning.oreilly.com/library/view/r-in-action/9781617291388/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Video edition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https://learning.oreilly.com/videos/r-in-action/9781617291388VE  </a:t>
            </a:r>
          </a:p>
        </p:txBody>
      </p:sp>
    </p:spTree>
    <p:extLst>
      <p:ext uri="{BB962C8B-B14F-4D97-AF65-F5344CB8AC3E}">
        <p14:creationId xmlns:p14="http://schemas.microsoft.com/office/powerpoint/2010/main" val="389893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A0572D-FEB0-43E3-98D2-86E9DDC5C615}"/>
              </a:ext>
            </a:extLst>
          </p:cNvPr>
          <p:cNvSpPr/>
          <p:nvPr/>
        </p:nvSpPr>
        <p:spPr>
          <a:xfrm>
            <a:off x="1400449" y="3837115"/>
            <a:ext cx="2076540" cy="205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85A4D-F169-4C0A-8BD8-D3A5698AEFDB}"/>
              </a:ext>
            </a:extLst>
          </p:cNvPr>
          <p:cNvSpPr/>
          <p:nvPr/>
        </p:nvSpPr>
        <p:spPr>
          <a:xfrm>
            <a:off x="8600315" y="3837115"/>
            <a:ext cx="2076540" cy="205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30EF7-9503-4E85-B8DB-85F1D7C40EF9}"/>
              </a:ext>
            </a:extLst>
          </p:cNvPr>
          <p:cNvSpPr/>
          <p:nvPr/>
        </p:nvSpPr>
        <p:spPr>
          <a:xfrm>
            <a:off x="6194700" y="3837117"/>
            <a:ext cx="2076540" cy="2059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CA7B-A89A-1647-B6A0-C35E200BF572}"/>
              </a:ext>
            </a:extLst>
          </p:cNvPr>
          <p:cNvSpPr txBox="1">
            <a:spLocks/>
          </p:cNvSpPr>
          <p:nvPr/>
        </p:nvSpPr>
        <p:spPr>
          <a:xfrm>
            <a:off x="254000" y="305358"/>
            <a:ext cx="4876800" cy="642996"/>
          </a:xfrm>
          <a:prstGeom prst="rect">
            <a:avLst/>
          </a:prstGeom>
        </p:spPr>
        <p:txBody>
          <a:bodyPr lIns="121719" tIns="60859" rIns="121719" bIns="60859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67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Syllabus Review: Software</a:t>
            </a:r>
          </a:p>
        </p:txBody>
      </p:sp>
      <p:pic>
        <p:nvPicPr>
          <p:cNvPr id="2050" name="Picture 2" descr="Image result for ex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64" y="3837117"/>
            <a:ext cx="2059561" cy="20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program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5" r="22104"/>
          <a:stretch/>
        </p:blipFill>
        <p:spPr bwMode="auto">
          <a:xfrm>
            <a:off x="1400449" y="4045483"/>
            <a:ext cx="2064039" cy="161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1" y="1346200"/>
            <a:ext cx="6227523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bg1"/>
                </a:solidFill>
              </a:rPr>
              <a:t>R and Microsoft Excel – the most commonly used Business Intelligence tools </a:t>
            </a:r>
          </a:p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bg1"/>
                </a:solidFill>
              </a:rPr>
              <a:t>Datasets are geared towards Excel</a:t>
            </a:r>
          </a:p>
          <a:p>
            <a:pPr marL="381019" indent="-381019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bg1"/>
                </a:solidFill>
              </a:rPr>
              <a:t>Word and Power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E1978-DF06-4C1D-87DA-C5177CBF4C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r="12479"/>
          <a:stretch/>
        </p:blipFill>
        <p:spPr>
          <a:xfrm>
            <a:off x="6302368" y="3970833"/>
            <a:ext cx="1861204" cy="179212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BDDE3E4-894F-4F76-B3E2-19381DBB65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9" r="18816"/>
          <a:stretch/>
        </p:blipFill>
        <p:spPr>
          <a:xfrm>
            <a:off x="8785837" y="4055767"/>
            <a:ext cx="1705496" cy="1622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811931-EAD2-440D-B864-634CDD1EE604}"/>
              </a:ext>
            </a:extLst>
          </p:cNvPr>
          <p:cNvCxnSpPr/>
          <p:nvPr/>
        </p:nvCxnSpPr>
        <p:spPr>
          <a:xfrm>
            <a:off x="287992" y="1194319"/>
            <a:ext cx="812930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2B77AE-6ED8-4DB4-92B5-1D8D68369529}"/>
              </a:ext>
            </a:extLst>
          </p:cNvPr>
          <p:cNvCxnSpPr/>
          <p:nvPr/>
        </p:nvCxnSpPr>
        <p:spPr>
          <a:xfrm>
            <a:off x="254000" y="2876939"/>
            <a:ext cx="8129302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255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9FBF2-B1A2-4283-A163-06F4C428702D}"/>
              </a:ext>
            </a:extLst>
          </p:cNvPr>
          <p:cNvSpPr txBox="1"/>
          <p:nvPr/>
        </p:nvSpPr>
        <p:spPr>
          <a:xfrm>
            <a:off x="326571" y="166995"/>
            <a:ext cx="2743200" cy="2730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60960" tIns="30480" rIns="60960" bIns="30480" rtlCol="0" anchor="ctr">
            <a:normAutofit/>
          </a:bodyPr>
          <a:lstStyle/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Syllabus review: Online training Resources</a:t>
            </a:r>
          </a:p>
        </p:txBody>
      </p:sp>
      <p:pic>
        <p:nvPicPr>
          <p:cNvPr id="5" name="Picture 4" descr="A picture containing keyboard, computer&#10;&#10;Description automatically generated">
            <a:extLst>
              <a:ext uri="{FF2B5EF4-FFF2-40B4-BE49-F238E27FC236}">
                <a16:creationId xmlns:a16="http://schemas.microsoft.com/office/drawing/2014/main" id="{B893C911-382A-47BC-93E6-D61416445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r="7623" b="-1"/>
          <a:stretch/>
        </p:blipFill>
        <p:spPr>
          <a:xfrm>
            <a:off x="6096000" y="166995"/>
            <a:ext cx="5546205" cy="3105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10D95-83E7-4290-AD21-4F1184D1A109}"/>
              </a:ext>
            </a:extLst>
          </p:cNvPr>
          <p:cNvSpPr txBox="1"/>
          <p:nvPr/>
        </p:nvSpPr>
        <p:spPr>
          <a:xfrm>
            <a:off x="858564" y="3005216"/>
            <a:ext cx="11259403" cy="351259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/>
          <a:p>
            <a:pPr defTabSz="609630">
              <a:lnSpc>
                <a:spcPct val="90000"/>
              </a:lnSpc>
              <a:spcAft>
                <a:spcPts val="400"/>
              </a:spcAft>
            </a:pPr>
            <a:r>
              <a:rPr lang="en-US" sz="2000" dirty="0">
                <a:solidFill>
                  <a:schemeClr val="bg1"/>
                </a:solidFill>
              </a:rPr>
              <a:t>Statistics and R</a:t>
            </a:r>
          </a:p>
          <a:p>
            <a:pPr indent="-152408" defTabSz="60963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https://www.youtube.com/user/marinstatlectures/playlists</a:t>
            </a:r>
            <a:endParaRPr lang="en-US" dirty="0">
              <a:solidFill>
                <a:schemeClr val="bg1"/>
              </a:solidFill>
            </a:endParaRPr>
          </a:p>
          <a:p>
            <a:pPr defTabSz="609630">
              <a:lnSpc>
                <a:spcPct val="90000"/>
              </a:lnSpc>
              <a:spcAft>
                <a:spcPts val="40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Statistics Foundations 1</a:t>
            </a:r>
          </a:p>
          <a:p>
            <a:pPr indent="-152408" defTabSz="60963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https://www.linkedin.com/learning/statistics-foundations-1/welcome?u=74653650</a:t>
            </a:r>
            <a:endParaRPr lang="en-US" dirty="0">
              <a:solidFill>
                <a:schemeClr val="bg1"/>
              </a:solidFill>
            </a:endParaRPr>
          </a:p>
          <a:p>
            <a:pPr defTabSz="609630">
              <a:lnSpc>
                <a:spcPct val="90000"/>
              </a:lnSpc>
              <a:spcAft>
                <a:spcPts val="40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 for beginners</a:t>
            </a:r>
          </a:p>
          <a:p>
            <a:pPr indent="-152408" defTabSz="60963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https://education.rstudio.com/learn/beginner/</a:t>
            </a:r>
            <a:endParaRPr lang="en-US" dirty="0">
              <a:solidFill>
                <a:schemeClr val="bg1"/>
              </a:solidFill>
            </a:endParaRPr>
          </a:p>
          <a:p>
            <a:pPr defTabSz="609630">
              <a:lnSpc>
                <a:spcPct val="90000"/>
              </a:lnSpc>
              <a:spcAft>
                <a:spcPts val="400"/>
              </a:spcAft>
            </a:pP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 statistics Essential Training</a:t>
            </a:r>
          </a:p>
          <a:p>
            <a:pPr indent="-152408" defTabSz="60963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https://www.linkedin.com/learning/r-statistics-essential-training/installing-and-managing-packages?u=74653650</a:t>
            </a:r>
            <a:endParaRPr lang="en-US" dirty="0">
              <a:solidFill>
                <a:schemeClr val="bg1"/>
              </a:solidFill>
            </a:endParaRPr>
          </a:p>
          <a:p>
            <a:pPr indent="-152408" defTabSz="609630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8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CFCD8-8B2A-4105-8F79-8221F7B75EEC}"/>
              </a:ext>
            </a:extLst>
          </p:cNvPr>
          <p:cNvSpPr txBox="1"/>
          <p:nvPr/>
        </p:nvSpPr>
        <p:spPr>
          <a:xfrm>
            <a:off x="2607651" y="3027641"/>
            <a:ext cx="97802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1. Critical Thinking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Link: </a:t>
            </a:r>
            <a:r>
              <a:rPr lang="en-US" sz="14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https://www.lynda.com/Business-Skills-tutorials/Welcome-critical-thinking/424116/500483-4.html?org=neu.edu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2. A brief view to problem solving skills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Link: </a:t>
            </a:r>
            <a:r>
              <a:rPr lang="en-US" sz="16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https://www.skillsyouneed.com/ips/problem-solving.html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rgbClr val="FFC000"/>
                </a:solidFill>
              </a:rPr>
              <a:t>3. Effective ways of using quotations: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Link: </a:t>
            </a:r>
            <a:r>
              <a:rPr lang="en-US" sz="16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https://writingcenter.unc.edu/tips-and-tools/quotations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rgbClr val="FFC000"/>
                </a:solidFill>
              </a:rPr>
              <a:t>4. Tips on how to effectively present your 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 1: </a:t>
            </a:r>
            <a:r>
              <a:rPr lang="en-US" sz="16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https://youtu.be/TtRWoLEvcKE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 2: </a:t>
            </a:r>
            <a:r>
              <a:rPr lang="en-US" sz="16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https://youtu.be/HvgwXn7EEz4</a:t>
            </a:r>
            <a:r>
              <a:rPr lang="en-US" sz="1600" dirty="0">
                <a:solidFill>
                  <a:schemeClr val="bg1"/>
                </a:solidFill>
              </a:rPr>
              <a:t>   </a:t>
            </a:r>
          </a:p>
          <a:p>
            <a:r>
              <a:rPr lang="en-US" dirty="0">
                <a:solidFill>
                  <a:srgbClr val="FFC000"/>
                </a:solidFill>
              </a:rPr>
              <a:t>5. How to avoid unwanted plagiarism: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Link: </a:t>
            </a:r>
            <a:r>
              <a:rPr lang="en-US" sz="1600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https://library.northeastern.edu/get-help/research-tutorials/avoid-plagiarism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rgbClr val="FFC000"/>
                </a:solidFill>
              </a:rPr>
              <a:t>6. Proper ways to apply APA style for reports: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 1: </a:t>
            </a:r>
            <a:r>
              <a:rPr lang="en-US" sz="1600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Using American Psychological Association (APA) style, Lynda.com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Link 2: </a:t>
            </a:r>
            <a:r>
              <a:rPr lang="en-US" sz="1600" u="sng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https://youtu.be/_ODakMMqvIs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9403A-F48B-4F3F-946F-938962293070}"/>
              </a:ext>
            </a:extLst>
          </p:cNvPr>
          <p:cNvSpPr txBox="1"/>
          <p:nvPr/>
        </p:nvSpPr>
        <p:spPr>
          <a:xfrm>
            <a:off x="254000" y="177800"/>
            <a:ext cx="3048000" cy="30515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60960" tIns="30480" rIns="60960" bIns="30480" rtlCol="0" anchor="ctr">
            <a:normAutofit/>
          </a:bodyPr>
          <a:lstStyle/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Recommended Reading Activities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85EAF-B251-47F3-91CA-876691881E0C}"/>
              </a:ext>
            </a:extLst>
          </p:cNvPr>
          <p:cNvSpPr txBox="1"/>
          <p:nvPr/>
        </p:nvSpPr>
        <p:spPr>
          <a:xfrm>
            <a:off x="3708400" y="889000"/>
            <a:ext cx="6908800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67" dirty="0">
                <a:solidFill>
                  <a:schemeClr val="bg1"/>
                </a:solidFill>
              </a:rPr>
              <a:t>The following activities are not graded but are highly recommended in order to ensure your best experience in the class. There will be a question-answer activity on these topics during the first two weeks. Please observe the following links, also please find and read other sources of information, I will ask about these topics in our first class. </a:t>
            </a:r>
          </a:p>
          <a:p>
            <a:pPr algn="just"/>
            <a:endParaRPr lang="en-US"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1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F2A2B3-54DC-4214-A7B1-A57379105A57}"/>
              </a:ext>
            </a:extLst>
          </p:cNvPr>
          <p:cNvSpPr/>
          <p:nvPr/>
        </p:nvSpPr>
        <p:spPr>
          <a:xfrm>
            <a:off x="32328" y="39256"/>
            <a:ext cx="1930400" cy="67664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3" name="TextBox 2"/>
          <p:cNvSpPr txBox="1"/>
          <p:nvPr/>
        </p:nvSpPr>
        <p:spPr>
          <a:xfrm>
            <a:off x="3198883" y="284677"/>
            <a:ext cx="8311188" cy="447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Read each week Learning Material</a:t>
            </a: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Attend classes Tuesdays from 8:00 am to 10:30 am </a:t>
            </a:r>
          </a:p>
          <a:p>
            <a:pPr marL="456240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Join Zoom Meeting using link in CANVAS</a:t>
            </a: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Actively participate during class</a:t>
            </a: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Complete Quizzes, due on Saturdays at 11:59 pm</a:t>
            </a: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Submit Discussion Board assignment</a:t>
            </a:r>
          </a:p>
          <a:p>
            <a:pPr marL="913440" lvl="1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Primary response due on Fridays at 11:59 pm</a:t>
            </a:r>
          </a:p>
          <a:p>
            <a:pPr marL="913440" lvl="1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Replies to classmates due on Saturdays at 11:59 pm</a:t>
            </a:r>
          </a:p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  <a:latin typeface="Palatino Linotype" panose="02040502050505030304" pitchFamily="18" charset="0"/>
              </a:rPr>
              <a:t>Submit Project assignment, due on Saturdays at 11:59 pm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59DDA-8498-45D5-AFDF-B7850F174F50}"/>
              </a:ext>
            </a:extLst>
          </p:cNvPr>
          <p:cNvSpPr txBox="1"/>
          <p:nvPr/>
        </p:nvSpPr>
        <p:spPr>
          <a:xfrm>
            <a:off x="254000" y="377447"/>
            <a:ext cx="3048000" cy="30515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60960" tIns="30480" rIns="60960" bIns="30480" rtlCol="0" anchor="ctr">
            <a:normAutofit/>
          </a:bodyPr>
          <a:lstStyle/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Syllabus Review:</a:t>
            </a:r>
          </a:p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Weekly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34921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B98D4B-0D5B-4337-9C80-9E672E685A60}"/>
              </a:ext>
            </a:extLst>
          </p:cNvPr>
          <p:cNvSpPr/>
          <p:nvPr/>
        </p:nvSpPr>
        <p:spPr>
          <a:xfrm>
            <a:off x="32328" y="39256"/>
            <a:ext cx="1930400" cy="67664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2" name="TextBox 1"/>
          <p:cNvSpPr txBox="1"/>
          <p:nvPr/>
        </p:nvSpPr>
        <p:spPr>
          <a:xfrm>
            <a:off x="3352800" y="685800"/>
            <a:ext cx="8407400" cy="4389909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r>
              <a:rPr lang="en-US" sz="2133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Project submissions will consist of: 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An R file containing all your calculations 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A Report in Word or PDF format written using APA standard.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On Module 1 only, report is presented in a Power Point file.</a:t>
            </a:r>
          </a:p>
          <a:p>
            <a:endParaRPr lang="en-US" sz="2133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133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Late policy: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Late submissions will receive 20% grade reduction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No submissions are accepted 7 days after due date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Medical emergencies need to be accompanied with documented proof</a:t>
            </a:r>
          </a:p>
          <a:p>
            <a:endParaRPr lang="en-US" sz="2133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2133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Groups:</a:t>
            </a:r>
          </a:p>
          <a:p>
            <a:r>
              <a:rPr lang="en-US" sz="2133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 Some projects can be developed as teams, your Instructor will indicate which ones.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A1580-7A50-42F7-8374-77585569D90B}"/>
              </a:ext>
            </a:extLst>
          </p:cNvPr>
          <p:cNvSpPr txBox="1"/>
          <p:nvPr/>
        </p:nvSpPr>
        <p:spPr>
          <a:xfrm>
            <a:off x="254000" y="279401"/>
            <a:ext cx="2743200" cy="2730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60960" tIns="30480" rIns="60960" bIns="30480" rtlCol="0" anchor="ctr">
            <a:normAutofit/>
          </a:bodyPr>
          <a:lstStyle/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Submissions</a:t>
            </a:r>
          </a:p>
        </p:txBody>
      </p:sp>
    </p:spTree>
    <p:extLst>
      <p:ext uri="{BB962C8B-B14F-4D97-AF65-F5344CB8AC3E}">
        <p14:creationId xmlns:p14="http://schemas.microsoft.com/office/powerpoint/2010/main" val="358195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academic integrity 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754" y="68240"/>
            <a:ext cx="4426005" cy="29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6186856"/>
            <a:ext cx="8534400" cy="574249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pPr algn="ctr"/>
            <a:r>
              <a:rPr lang="en-US" sz="2933" b="1" dirty="0">
                <a:solidFill>
                  <a:srgbClr val="FF0000"/>
                </a:solidFill>
              </a:rPr>
              <a:t>Take the Academic Integrity Quiz immediately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B47FB6-A875-4BF8-921A-0EA6C096FD0A}"/>
              </a:ext>
            </a:extLst>
          </p:cNvPr>
          <p:cNvSpPr/>
          <p:nvPr/>
        </p:nvSpPr>
        <p:spPr>
          <a:xfrm>
            <a:off x="32328" y="39256"/>
            <a:ext cx="1930400" cy="67664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631A4-1B9E-429F-968A-4D87E3BFDCEB}"/>
              </a:ext>
            </a:extLst>
          </p:cNvPr>
          <p:cNvSpPr txBox="1"/>
          <p:nvPr/>
        </p:nvSpPr>
        <p:spPr>
          <a:xfrm>
            <a:off x="254000" y="279401"/>
            <a:ext cx="2743200" cy="273092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60960" tIns="30480" rIns="60960" bIns="30480" rtlCol="0" anchor="ctr">
            <a:normAutofit/>
          </a:bodyPr>
          <a:lstStyle/>
          <a:p>
            <a:pPr algn="ctr" defTabSz="60963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Academic Integrity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1690" y="2884620"/>
            <a:ext cx="8940800" cy="3306855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is not “just” policing your work, it ensures you will be able to perform independently what the course purports to teach!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case of doubt, </a:t>
            </a:r>
            <a:r>
              <a:rPr lang="en-US" sz="2000" b="1" i="1" dirty="0">
                <a:solidFill>
                  <a:schemeClr val="bg1"/>
                </a:solidFill>
              </a:rPr>
              <a:t>any doubt at all</a:t>
            </a:r>
            <a:r>
              <a:rPr lang="en-US" sz="2000" dirty="0">
                <a:solidFill>
                  <a:schemeClr val="bg1"/>
                </a:solidFill>
              </a:rPr>
              <a:t>, I </a:t>
            </a:r>
            <a:r>
              <a:rPr lang="en-US" sz="2000" i="1" dirty="0">
                <a:solidFill>
                  <a:schemeClr val="bg1"/>
                </a:solidFill>
              </a:rPr>
              <a:t>immediately</a:t>
            </a:r>
            <a:r>
              <a:rPr lang="en-US" sz="2000" dirty="0">
                <a:solidFill>
                  <a:schemeClr val="bg1"/>
                </a:solidFill>
              </a:rPr>
              <a:t> refer to the office of conduct.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referral is not a “punishment”, it is a referral to authorities who are specialized in assessing and educating you in the appropriate standards of work.</a:t>
            </a:r>
          </a:p>
          <a:p>
            <a:pPr marL="381019" indent="-38101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Stay in contact with you Faculty Advisor, ask them how to avoid potential unwanted faults to academic integrity.</a:t>
            </a:r>
          </a:p>
        </p:txBody>
      </p:sp>
    </p:spTree>
    <p:extLst>
      <p:ext uri="{BB962C8B-B14F-4D97-AF65-F5344CB8AC3E}">
        <p14:creationId xmlns:p14="http://schemas.microsoft.com/office/powerpoint/2010/main" val="71172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27000"/>
            <a:ext cx="10156171" cy="5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9886" y="6151797"/>
            <a:ext cx="908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https://cps.northeastern.edu/academic-resources/academic-integrity</a:t>
            </a:r>
          </a:p>
        </p:txBody>
      </p:sp>
    </p:spTree>
    <p:extLst>
      <p:ext uri="{BB962C8B-B14F-4D97-AF65-F5344CB8AC3E}">
        <p14:creationId xmlns:p14="http://schemas.microsoft.com/office/powerpoint/2010/main" val="176193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81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AB91F7-E24B-4D7F-98A8-45630F32ABA8}"/>
              </a:ext>
            </a:extLst>
          </p:cNvPr>
          <p:cNvSpPr/>
          <p:nvPr/>
        </p:nvSpPr>
        <p:spPr>
          <a:xfrm>
            <a:off x="0" y="0"/>
            <a:ext cx="1930400" cy="67664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5C5BB-F931-4351-83DD-3CE7144C27D4}"/>
              </a:ext>
            </a:extLst>
          </p:cNvPr>
          <p:cNvSpPr/>
          <p:nvPr/>
        </p:nvSpPr>
        <p:spPr>
          <a:xfrm>
            <a:off x="2257935" y="2481865"/>
            <a:ext cx="57776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Dr. Dee Chiluiza, PhD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Instructor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College of Professional Studies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Northeastern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863E1-3178-4F87-A644-CE17A542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347" y="806743"/>
            <a:ext cx="4860653" cy="4754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4F54F-4E19-40AD-9625-C806C28ADF14}"/>
              </a:ext>
            </a:extLst>
          </p:cNvPr>
          <p:cNvSpPr txBox="1"/>
          <p:nvPr/>
        </p:nvSpPr>
        <p:spPr>
          <a:xfrm>
            <a:off x="181051" y="187017"/>
            <a:ext cx="2475621" cy="246454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197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CA2D9-B53C-4275-8E2C-18DB4763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9" y="382153"/>
            <a:ext cx="8311662" cy="572939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9C2F28E-96FD-447B-B939-FB02ED375CAE}"/>
              </a:ext>
            </a:extLst>
          </p:cNvPr>
          <p:cNvSpPr/>
          <p:nvPr/>
        </p:nvSpPr>
        <p:spPr>
          <a:xfrm rot="10800000">
            <a:off x="8786551" y="3909527"/>
            <a:ext cx="671804" cy="3327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8D5F0AC-9745-47E4-B652-EAFCE57E0705}"/>
              </a:ext>
            </a:extLst>
          </p:cNvPr>
          <p:cNvSpPr/>
          <p:nvPr/>
        </p:nvSpPr>
        <p:spPr>
          <a:xfrm rot="10800000">
            <a:off x="8786551" y="4677776"/>
            <a:ext cx="671804" cy="3327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2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47036-9C4A-44C1-A1EB-7BAA42D9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21" y="323353"/>
            <a:ext cx="7060485" cy="6470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7A09F0-1926-4A60-A434-A6174E785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684" b="49560"/>
          <a:stretch/>
        </p:blipFill>
        <p:spPr>
          <a:xfrm>
            <a:off x="206753" y="323353"/>
            <a:ext cx="2886138" cy="6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5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B7E46-60DF-46B8-A98E-069182FFBC36}"/>
              </a:ext>
            </a:extLst>
          </p:cNvPr>
          <p:cNvSpPr txBox="1"/>
          <p:nvPr/>
        </p:nvSpPr>
        <p:spPr>
          <a:xfrm>
            <a:off x="905069" y="1530220"/>
            <a:ext cx="9489233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The following are required materials for this course:</a:t>
            </a: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       KABACOFF  R Scripts for </a:t>
            </a:r>
            <a:r>
              <a:rPr lang="en-US" sz="20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Textbok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:  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hlinkClick r:id="rId2" tooltip="RiA2_SourceCode.zi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RiA2_SourceCode.zip</a:t>
            </a:r>
            <a:endParaRPr lang="en-US" sz="20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       BLUMAN Textbook Problem Solutions: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hlinkClick r:id="rId3" tooltip="TextbookSolutions-1.zi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TextbookSolutions-1.zip</a:t>
            </a:r>
            <a:endParaRPr lang="en-US" sz="20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       BLUMAN eBook:   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https://create.mheducation.com/shop/#/catalog/details/?isbn=9781307629361 (Links to an external site.)</a:t>
            </a:r>
            <a:endParaRPr lang="en-US" sz="20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Bluman Elementary Statistics: A Step by Step Approach 10th edition, McGraw Hill  ISBN 978-1-260-04200-9  (I’m pretty sure this ISBN is not correct)</a:t>
            </a: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R. </a:t>
            </a:r>
            <a:r>
              <a:rPr lang="en-US" sz="20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Kabacoff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,  R in Action 2nd edition, Manning, ISBN 978-1-617-29138-8</a:t>
            </a:r>
          </a:p>
          <a:p>
            <a:pPr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RStudio (free download - 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https://rstudio.com/products/rstudio/download/ (Links to an external site.)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) - Be sure to download </a:t>
            </a:r>
            <a:r>
              <a:rPr lang="en-US" sz="20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Version 3.6.3</a:t>
            </a: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 of R.</a:t>
            </a:r>
          </a:p>
          <a:p>
            <a:pPr algn="l">
              <a:spcAft>
                <a:spcPts val="1000"/>
              </a:spcAft>
            </a:pPr>
            <a:endParaRPr lang="en-US" sz="2000" dirty="0" err="1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3ABED-A25B-4BB6-9E15-74CC643891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824" r="43939" b="6461"/>
          <a:stretch/>
        </p:blipFill>
        <p:spPr>
          <a:xfrm>
            <a:off x="244074" y="251445"/>
            <a:ext cx="4920621" cy="7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3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99D87-76C0-4FC3-A400-521368B799AD}"/>
              </a:ext>
            </a:extLst>
          </p:cNvPr>
          <p:cNvSpPr txBox="1"/>
          <p:nvPr/>
        </p:nvSpPr>
        <p:spPr>
          <a:xfrm>
            <a:off x="233265" y="205273"/>
            <a:ext cx="11122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There are two ways to access our course modules in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8ECF2-DE2F-4C55-B8C9-6C45FFE6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8" y="1001794"/>
            <a:ext cx="3603048" cy="405419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039544-EC67-4EA0-B05B-F980C0EE5413}"/>
              </a:ext>
            </a:extLst>
          </p:cNvPr>
          <p:cNvSpPr/>
          <p:nvPr/>
        </p:nvSpPr>
        <p:spPr>
          <a:xfrm rot="10800000">
            <a:off x="3004457" y="2528595"/>
            <a:ext cx="1091682" cy="2892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8A37-53D4-4F9E-99F1-C1B923BA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311" y="858417"/>
            <a:ext cx="7501873" cy="5439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6C896-9006-4793-B6ED-EC870E94B2B6}"/>
              </a:ext>
            </a:extLst>
          </p:cNvPr>
          <p:cNvSpPr txBox="1"/>
          <p:nvPr/>
        </p:nvSpPr>
        <p:spPr>
          <a:xfrm>
            <a:off x="116816" y="5148320"/>
            <a:ext cx="4343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Through Home you will get general information about each module.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44D962-700E-4E11-A7DD-82890E62F18E}"/>
              </a:ext>
            </a:extLst>
          </p:cNvPr>
          <p:cNvSpPr/>
          <p:nvPr/>
        </p:nvSpPr>
        <p:spPr>
          <a:xfrm rot="10800000">
            <a:off x="6581192" y="3202731"/>
            <a:ext cx="463420" cy="41521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9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48753E-CD3A-4AEE-916F-52193D573C39}"/>
              </a:ext>
            </a:extLst>
          </p:cNvPr>
          <p:cNvGrpSpPr/>
          <p:nvPr/>
        </p:nvGrpSpPr>
        <p:grpSpPr>
          <a:xfrm>
            <a:off x="2354425" y="229144"/>
            <a:ext cx="7349412" cy="6483665"/>
            <a:chOff x="2354425" y="247807"/>
            <a:chExt cx="6929534" cy="61132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D84A4C-B243-458D-BF16-27D8A8878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61" b="57077"/>
            <a:stretch/>
          </p:blipFill>
          <p:spPr>
            <a:xfrm>
              <a:off x="2354425" y="247807"/>
              <a:ext cx="6929534" cy="1576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0E1FDB-EC6F-4B79-A127-B9DD2096A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303"/>
            <a:stretch/>
          </p:blipFill>
          <p:spPr>
            <a:xfrm>
              <a:off x="2354425" y="1917722"/>
              <a:ext cx="6929534" cy="18095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01A817-E39A-4739-ABFF-3B3841EA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66" r="5266"/>
            <a:stretch/>
          </p:blipFill>
          <p:spPr>
            <a:xfrm>
              <a:off x="2354425" y="3841881"/>
              <a:ext cx="6929534" cy="2519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09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8ECF2-DE2F-4C55-B8C9-6C45FFE6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8" y="1001794"/>
            <a:ext cx="3603048" cy="40541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FE2A519-6EBB-4F5E-94DF-4C32CC56F6CC}"/>
              </a:ext>
            </a:extLst>
          </p:cNvPr>
          <p:cNvSpPr/>
          <p:nvPr/>
        </p:nvSpPr>
        <p:spPr>
          <a:xfrm rot="10800000">
            <a:off x="3004457" y="3391678"/>
            <a:ext cx="1091682" cy="2892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4FDD4-F030-4C69-B0CD-899BC696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82" y="391886"/>
            <a:ext cx="3795693" cy="632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14F93B-63E0-4CA2-8210-DDF2005E5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941" y="391886"/>
            <a:ext cx="3566323" cy="6326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89160-3EDD-4BD9-B993-7FF620173591}"/>
              </a:ext>
            </a:extLst>
          </p:cNvPr>
          <p:cNvSpPr txBox="1"/>
          <p:nvPr/>
        </p:nvSpPr>
        <p:spPr>
          <a:xfrm>
            <a:off x="116816" y="5148320"/>
            <a:ext cx="4214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Through Modules you will get all the information about each module.</a:t>
            </a:r>
          </a:p>
        </p:txBody>
      </p:sp>
    </p:spTree>
    <p:extLst>
      <p:ext uri="{BB962C8B-B14F-4D97-AF65-F5344CB8AC3E}">
        <p14:creationId xmlns:p14="http://schemas.microsoft.com/office/powerpoint/2010/main" val="245327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8ECF2-DE2F-4C55-B8C9-6C45FFE6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68" y="1001794"/>
            <a:ext cx="3603048" cy="40541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FE2A519-6EBB-4F5E-94DF-4C32CC56F6CC}"/>
              </a:ext>
            </a:extLst>
          </p:cNvPr>
          <p:cNvSpPr/>
          <p:nvPr/>
        </p:nvSpPr>
        <p:spPr>
          <a:xfrm rot="10800000">
            <a:off x="3004457" y="3391678"/>
            <a:ext cx="1091682" cy="2892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88A52-65F2-4970-A7F9-BD7B571E2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19" y="0"/>
            <a:ext cx="2829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31261F-2DA3-4357-BD37-6FAD93E3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23"/>
          <a:stretch/>
        </p:blipFill>
        <p:spPr>
          <a:xfrm>
            <a:off x="2273559" y="566734"/>
            <a:ext cx="7409770" cy="5591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74553-8050-4A2F-9C4C-60478BC3C37B}"/>
              </a:ext>
            </a:extLst>
          </p:cNvPr>
          <p:cNvSpPr txBox="1"/>
          <p:nvPr/>
        </p:nvSpPr>
        <p:spPr>
          <a:xfrm>
            <a:off x="317240" y="457200"/>
            <a:ext cx="19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Graded</a:t>
            </a:r>
          </a:p>
        </p:txBody>
      </p:sp>
    </p:spTree>
    <p:extLst>
      <p:ext uri="{BB962C8B-B14F-4D97-AF65-F5344CB8AC3E}">
        <p14:creationId xmlns:p14="http://schemas.microsoft.com/office/powerpoint/2010/main" val="1794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6C8B3-1AF5-4780-9D5E-F604E864C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73"/>
          <a:stretch/>
        </p:blipFill>
        <p:spPr>
          <a:xfrm>
            <a:off x="2747087" y="182662"/>
            <a:ext cx="6191639" cy="6518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9AF6A-2ED0-45C0-B97D-776F26C91F77}"/>
              </a:ext>
            </a:extLst>
          </p:cNvPr>
          <p:cNvSpPr txBox="1"/>
          <p:nvPr/>
        </p:nvSpPr>
        <p:spPr>
          <a:xfrm>
            <a:off x="317240" y="457200"/>
            <a:ext cx="19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Graded</a:t>
            </a:r>
          </a:p>
        </p:txBody>
      </p:sp>
    </p:spTree>
    <p:extLst>
      <p:ext uri="{BB962C8B-B14F-4D97-AF65-F5344CB8AC3E}">
        <p14:creationId xmlns:p14="http://schemas.microsoft.com/office/powerpoint/2010/main" val="104613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A0E87-B556-4AFE-9EDA-2A889A50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31" y="329056"/>
            <a:ext cx="7096709" cy="6294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8D2FB-8B58-4898-8958-3C5FE0911DA6}"/>
              </a:ext>
            </a:extLst>
          </p:cNvPr>
          <p:cNvSpPr txBox="1"/>
          <p:nvPr/>
        </p:nvSpPr>
        <p:spPr>
          <a:xfrm>
            <a:off x="317240" y="457200"/>
            <a:ext cx="19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Not Graded</a:t>
            </a:r>
          </a:p>
        </p:txBody>
      </p:sp>
    </p:spTree>
    <p:extLst>
      <p:ext uri="{BB962C8B-B14F-4D97-AF65-F5344CB8AC3E}">
        <p14:creationId xmlns:p14="http://schemas.microsoft.com/office/powerpoint/2010/main" val="323446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57C869-55A0-4719-919F-8F8B9C75393B}"/>
              </a:ext>
            </a:extLst>
          </p:cNvPr>
          <p:cNvSpPr/>
          <p:nvPr/>
        </p:nvSpPr>
        <p:spPr>
          <a:xfrm>
            <a:off x="8085369" y="4622800"/>
            <a:ext cx="3739627" cy="663007"/>
          </a:xfrm>
          <a:prstGeom prst="rect">
            <a:avLst/>
          </a:prstGeom>
          <a:solidFill>
            <a:srgbClr val="421C7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AF0EC5-84D8-405C-8B27-8F5AD4F368B5}"/>
              </a:ext>
            </a:extLst>
          </p:cNvPr>
          <p:cNvCxnSpPr>
            <a:cxnSpLocks/>
          </p:cNvCxnSpPr>
          <p:nvPr/>
        </p:nvCxnSpPr>
        <p:spPr>
          <a:xfrm>
            <a:off x="344488" y="830821"/>
            <a:ext cx="109737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283CAD-F2DF-472F-A241-9DEDCCDE6969}"/>
              </a:ext>
            </a:extLst>
          </p:cNvPr>
          <p:cNvSpPr/>
          <p:nvPr/>
        </p:nvSpPr>
        <p:spPr>
          <a:xfrm>
            <a:off x="344488" y="325094"/>
            <a:ext cx="4267200" cy="5057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9" tIns="60859" rIns="121719" bIns="60859" rtlCol="0" anchor="ctr"/>
          <a:lstStyle/>
          <a:p>
            <a:pPr algn="ctr"/>
            <a:r>
              <a:rPr lang="en-US" sz="2800" dirty="0"/>
              <a:t>WHERE I’VE STUDIED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FC372-A9FC-468A-8401-C1992895547C}"/>
              </a:ext>
            </a:extLst>
          </p:cNvPr>
          <p:cNvSpPr txBox="1"/>
          <p:nvPr/>
        </p:nvSpPr>
        <p:spPr>
          <a:xfrm>
            <a:off x="533400" y="4577921"/>
            <a:ext cx="3318537" cy="707886"/>
          </a:xfrm>
          <a:prstGeom prst="rect">
            <a:avLst/>
          </a:prstGeom>
          <a:solidFill>
            <a:srgbClr val="0063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Bachelor’s in Biological Sciences</a:t>
            </a:r>
          </a:p>
        </p:txBody>
      </p:sp>
      <p:pic>
        <p:nvPicPr>
          <p:cNvPr id="8" name="Picture 181" descr="Image result for university of southern mississip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07" y="1148262"/>
            <a:ext cx="3318536" cy="33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3" descr="Image result for louisiana state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369" y="1650915"/>
            <a:ext cx="3739627" cy="260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EAD2EA-E302-4DEF-87C8-B6C97379C2FD}"/>
              </a:ext>
            </a:extLst>
          </p:cNvPr>
          <p:cNvSpPr txBox="1"/>
          <p:nvPr/>
        </p:nvSpPr>
        <p:spPr>
          <a:xfrm>
            <a:off x="8338765" y="4739682"/>
            <a:ext cx="3232834" cy="400110"/>
          </a:xfrm>
          <a:prstGeom prst="rect">
            <a:avLst/>
          </a:prstGeom>
          <a:solidFill>
            <a:srgbClr val="421C7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PhD in Molecular Biology</a:t>
            </a:r>
          </a:p>
        </p:txBody>
      </p:sp>
      <p:pic>
        <p:nvPicPr>
          <p:cNvPr id="1026" name="Picture 2" descr="Universidad de Guayaquil - Home | Facebook">
            <a:extLst>
              <a:ext uri="{FF2B5EF4-FFF2-40B4-BE49-F238E27FC236}">
                <a16:creationId xmlns:a16="http://schemas.microsoft.com/office/drawing/2014/main" id="{F623B376-5E87-4E33-A853-3CE37BF4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2468"/>
            <a:ext cx="3318537" cy="33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3DEC28-DA47-4CC5-BE1F-C2C563544149}"/>
              </a:ext>
            </a:extLst>
          </p:cNvPr>
          <p:cNvGrpSpPr/>
          <p:nvPr/>
        </p:nvGrpSpPr>
        <p:grpSpPr>
          <a:xfrm>
            <a:off x="4567344" y="4577921"/>
            <a:ext cx="3057311" cy="707886"/>
            <a:chOff x="4567344" y="4709160"/>
            <a:chExt cx="3057311" cy="7078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5DBCB3-3674-4334-85F0-A2AB8D3299E3}"/>
                </a:ext>
              </a:extLst>
            </p:cNvPr>
            <p:cNvSpPr/>
            <p:nvPr/>
          </p:nvSpPr>
          <p:spPr>
            <a:xfrm>
              <a:off x="4567344" y="4709160"/>
              <a:ext cx="3057311" cy="70788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D8D843-281F-49C0-9BF2-ABAA2D552D24}"/>
                </a:ext>
              </a:extLst>
            </p:cNvPr>
            <p:cNvSpPr/>
            <p:nvPr/>
          </p:nvSpPr>
          <p:spPr>
            <a:xfrm>
              <a:off x="4629943" y="4796920"/>
              <a:ext cx="2932111" cy="53236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8793EC-66E1-45F5-B56A-653D0A581F5E}"/>
                </a:ext>
              </a:extLst>
            </p:cNvPr>
            <p:cNvSpPr txBox="1"/>
            <p:nvPr/>
          </p:nvSpPr>
          <p:spPr>
            <a:xfrm>
              <a:off x="4955365" y="4860761"/>
              <a:ext cx="2175619" cy="400110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Master in Sciences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27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B8A475-EFE6-48CA-B7E6-45834A0F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804987"/>
            <a:ext cx="6991350" cy="3248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E91A6-17AC-47B4-8111-40317B77FBE9}"/>
              </a:ext>
            </a:extLst>
          </p:cNvPr>
          <p:cNvSpPr txBox="1"/>
          <p:nvPr/>
        </p:nvSpPr>
        <p:spPr>
          <a:xfrm>
            <a:off x="317240" y="457200"/>
            <a:ext cx="19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Not Graded</a:t>
            </a:r>
          </a:p>
        </p:txBody>
      </p:sp>
    </p:spTree>
    <p:extLst>
      <p:ext uri="{BB962C8B-B14F-4D97-AF65-F5344CB8AC3E}">
        <p14:creationId xmlns:p14="http://schemas.microsoft.com/office/powerpoint/2010/main" val="1021541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1079E-8E91-43C0-8A33-ACB4468E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37" y="74645"/>
            <a:ext cx="5697499" cy="6708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3FE6-6A82-451F-AFB5-5A0196ABFEB9}"/>
              </a:ext>
            </a:extLst>
          </p:cNvPr>
          <p:cNvSpPr txBox="1"/>
          <p:nvPr/>
        </p:nvSpPr>
        <p:spPr>
          <a:xfrm>
            <a:off x="317240" y="457200"/>
            <a:ext cx="195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Not Graded</a:t>
            </a:r>
          </a:p>
        </p:txBody>
      </p:sp>
    </p:spTree>
    <p:extLst>
      <p:ext uri="{BB962C8B-B14F-4D97-AF65-F5344CB8AC3E}">
        <p14:creationId xmlns:p14="http://schemas.microsoft.com/office/powerpoint/2010/main" val="4046795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B0561-7838-46A5-81FF-AB8E39E2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304" y="1057079"/>
            <a:ext cx="5526371" cy="3290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6CC375-8C8C-4B88-930A-E6FC5B188843}"/>
              </a:ext>
            </a:extLst>
          </p:cNvPr>
          <p:cNvSpPr txBox="1"/>
          <p:nvPr/>
        </p:nvSpPr>
        <p:spPr>
          <a:xfrm>
            <a:off x="242596" y="307910"/>
            <a:ext cx="4040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000"/>
              </a:spcAft>
            </a:pPr>
            <a:r>
              <a:rPr lang="en-US" sz="2400" b="1" dirty="0">
                <a:solidFill>
                  <a:srgbClr val="FFC000"/>
                </a:solidFill>
                <a:latin typeface="Palatino Linotype" panose="02040502050505030304" pitchFamily="18" charset="0"/>
              </a:rPr>
              <a:t>Organize your R codes</a:t>
            </a:r>
          </a:p>
        </p:txBody>
      </p:sp>
    </p:spTree>
    <p:extLst>
      <p:ext uri="{BB962C8B-B14F-4D97-AF65-F5344CB8AC3E}">
        <p14:creationId xmlns:p14="http://schemas.microsoft.com/office/powerpoint/2010/main" val="305381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3F5189-F2D4-43F4-92A4-F0558D92AE33}"/>
              </a:ext>
            </a:extLst>
          </p:cNvPr>
          <p:cNvSpPr/>
          <p:nvPr/>
        </p:nvSpPr>
        <p:spPr>
          <a:xfrm>
            <a:off x="4608578" y="5601346"/>
            <a:ext cx="3124079" cy="1082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85" descr="Image result for beth israel deaconess medical center (bidmc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7" t="14125" r="15619" b="46733"/>
          <a:stretch/>
        </p:blipFill>
        <p:spPr bwMode="auto">
          <a:xfrm>
            <a:off x="196205" y="1422442"/>
            <a:ext cx="3715132" cy="20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1" descr="Image result for brigham and women's hospit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2" y="4447693"/>
            <a:ext cx="3525138" cy="15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3" descr="Image result for harvard medical school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78" y="1116689"/>
            <a:ext cx="2945029" cy="23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9" descr="Image result for gobierno de ecuador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0"/>
          <a:stretch/>
        </p:blipFill>
        <p:spPr bwMode="auto">
          <a:xfrm>
            <a:off x="4608578" y="3799708"/>
            <a:ext cx="3124079" cy="20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D7A5A-F80D-474C-B699-ADA8B52DF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415" y="3594874"/>
            <a:ext cx="2945029" cy="2971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40" y="1336549"/>
            <a:ext cx="3797981" cy="17525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B6A588-D5FF-4201-8B63-9ACD15540AAF}"/>
              </a:ext>
            </a:extLst>
          </p:cNvPr>
          <p:cNvCxnSpPr>
            <a:cxnSpLocks/>
          </p:cNvCxnSpPr>
          <p:nvPr/>
        </p:nvCxnSpPr>
        <p:spPr>
          <a:xfrm>
            <a:off x="344488" y="830821"/>
            <a:ext cx="109737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316EB1B-6944-433A-ABE3-2E05AFEC4821}"/>
              </a:ext>
            </a:extLst>
          </p:cNvPr>
          <p:cNvSpPr/>
          <p:nvPr/>
        </p:nvSpPr>
        <p:spPr>
          <a:xfrm>
            <a:off x="344488" y="325094"/>
            <a:ext cx="4267200" cy="5057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9" tIns="60859" rIns="121719" bIns="60859" rtlCol="0" anchor="ctr"/>
          <a:lstStyle/>
          <a:p>
            <a:pPr algn="ctr"/>
            <a:r>
              <a:rPr lang="en-US" sz="2800" dirty="0"/>
              <a:t>WHERE I’VE WORKED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CBC55-7EC7-406A-AAC7-23A2617EA06C}"/>
              </a:ext>
            </a:extLst>
          </p:cNvPr>
          <p:cNvSpPr txBox="1"/>
          <p:nvPr/>
        </p:nvSpPr>
        <p:spPr>
          <a:xfrm>
            <a:off x="4663351" y="5674957"/>
            <a:ext cx="3014532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Palatino Linotype" panose="02040502050505030304" pitchFamily="18" charset="0"/>
              </a:rPr>
              <a:t>Ecuadorian Government</a:t>
            </a:r>
          </a:p>
          <a:p>
            <a:pPr algn="ctr">
              <a:spcAft>
                <a:spcPts val="1000"/>
              </a:spcAft>
            </a:pPr>
            <a:r>
              <a:rPr lang="en-US" sz="1600" dirty="0">
                <a:latin typeface="Palatino Linotype" panose="02040502050505030304" pitchFamily="18" charset="0"/>
              </a:rPr>
              <a:t>Secretary of Science and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CA99D-D104-4A4F-A482-5780913C1495}"/>
              </a:ext>
            </a:extLst>
          </p:cNvPr>
          <p:cNvSpPr txBox="1"/>
          <p:nvPr/>
        </p:nvSpPr>
        <p:spPr>
          <a:xfrm>
            <a:off x="9722500" y="2705881"/>
            <a:ext cx="2239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Biotech Company</a:t>
            </a:r>
          </a:p>
        </p:txBody>
      </p:sp>
    </p:spTree>
    <p:extLst>
      <p:ext uri="{BB962C8B-B14F-4D97-AF65-F5344CB8AC3E}">
        <p14:creationId xmlns:p14="http://schemas.microsoft.com/office/powerpoint/2010/main" val="25588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4274FD-AA5B-413B-AF47-B5A8FC7B9E52}"/>
              </a:ext>
            </a:extLst>
          </p:cNvPr>
          <p:cNvCxnSpPr>
            <a:cxnSpLocks/>
          </p:cNvCxnSpPr>
          <p:nvPr/>
        </p:nvCxnSpPr>
        <p:spPr>
          <a:xfrm>
            <a:off x="344488" y="830821"/>
            <a:ext cx="109737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261A72-062A-4B90-910C-5E46975D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106" y="268382"/>
            <a:ext cx="2292409" cy="1518667"/>
          </a:xfrm>
          <a:prstGeom prst="rect">
            <a:avLst/>
          </a:prstGeom>
        </p:spPr>
      </p:pic>
      <p:pic>
        <p:nvPicPr>
          <p:cNvPr id="12" name="Picture 3" descr="Americas (orthographic projection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44" y="1027716"/>
            <a:ext cx="5351912" cy="53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Y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29" y="2096999"/>
            <a:ext cx="2339714" cy="15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ocean springs mississip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005" y="3970936"/>
            <a:ext cx="2339714" cy="120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409895" y="5181600"/>
            <a:ext cx="2339714" cy="400110"/>
          </a:xfrm>
          <a:prstGeom prst="rect">
            <a:avLst/>
          </a:prstGeom>
          <a:solidFill>
            <a:srgbClr val="746E6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Mississippi</a:t>
            </a:r>
          </a:p>
        </p:txBody>
      </p:sp>
      <p:cxnSp>
        <p:nvCxnSpPr>
          <p:cNvPr id="17" name="Straight Arrow Connector 16"/>
          <p:cNvCxnSpPr>
            <a:cxnSpLocks/>
            <a:stCxn id="4" idx="1"/>
          </p:cNvCxnSpPr>
          <p:nvPr/>
        </p:nvCxnSpPr>
        <p:spPr>
          <a:xfrm flipH="1">
            <a:off x="6629400" y="1027716"/>
            <a:ext cx="2792706" cy="136584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026" idx="1"/>
          </p:cNvCxnSpPr>
          <p:nvPr/>
        </p:nvCxnSpPr>
        <p:spPr>
          <a:xfrm flipH="1" flipV="1">
            <a:off x="6629400" y="2511726"/>
            <a:ext cx="2790329" cy="34460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030" idx="1"/>
          </p:cNvCxnSpPr>
          <p:nvPr/>
        </p:nvCxnSpPr>
        <p:spPr>
          <a:xfrm flipH="1" flipV="1">
            <a:off x="6096000" y="2856333"/>
            <a:ext cx="3317005" cy="171875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1032" idx="3"/>
          </p:cNvCxnSpPr>
          <p:nvPr/>
        </p:nvCxnSpPr>
        <p:spPr>
          <a:xfrm>
            <a:off x="4391338" y="2317889"/>
            <a:ext cx="1463740" cy="38149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034" idx="3"/>
          </p:cNvCxnSpPr>
          <p:nvPr/>
        </p:nvCxnSpPr>
        <p:spPr>
          <a:xfrm flipV="1">
            <a:off x="4463669" y="4343401"/>
            <a:ext cx="1886331" cy="123731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401" y="4158612"/>
            <a:ext cx="4057269" cy="399906"/>
          </a:xfrm>
          <a:prstGeom prst="rect">
            <a:avLst/>
          </a:prstGeom>
          <a:solidFill>
            <a:srgbClr val="3497C1"/>
          </a:solidFill>
        </p:spPr>
        <p:txBody>
          <a:bodyPr wrap="square" lIns="121719" tIns="60859" rIns="121719" bIns="60859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Ecuador</a:t>
            </a:r>
          </a:p>
        </p:txBody>
      </p:sp>
      <p:pic>
        <p:nvPicPr>
          <p:cNvPr id="1032" name="Picture 8" descr="Image result for shreveport louisi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9" y="1561214"/>
            <a:ext cx="4013199" cy="15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651F98-81AE-45A9-A65D-E94814E87BBC}"/>
              </a:ext>
            </a:extLst>
          </p:cNvPr>
          <p:cNvSpPr/>
          <p:nvPr/>
        </p:nvSpPr>
        <p:spPr>
          <a:xfrm>
            <a:off x="344488" y="325094"/>
            <a:ext cx="4267200" cy="50572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9" tIns="60859" rIns="121719" bIns="60859" rtlCol="0" anchor="ctr"/>
          <a:lstStyle/>
          <a:p>
            <a:pPr algn="ctr"/>
            <a:r>
              <a:rPr lang="en-US" sz="2800" dirty="0"/>
              <a:t>WHERE I’VE LIVED</a:t>
            </a:r>
          </a:p>
        </p:txBody>
      </p:sp>
      <p:pic>
        <p:nvPicPr>
          <p:cNvPr id="1034" name="Picture 10" descr="Image result for guayaquil ecuado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0" b="22275"/>
          <a:stretch/>
        </p:blipFill>
        <p:spPr bwMode="auto">
          <a:xfrm>
            <a:off x="406401" y="4499545"/>
            <a:ext cx="4057268" cy="216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E904EF-3131-4BAA-845E-036748D6A8B8}"/>
              </a:ext>
            </a:extLst>
          </p:cNvPr>
          <p:cNvSpPr/>
          <p:nvPr/>
        </p:nvSpPr>
        <p:spPr>
          <a:xfrm>
            <a:off x="2331967" y="762000"/>
            <a:ext cx="752806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19" tIns="60859" rIns="121719" bIns="60859" rtlCol="0" anchor="ctr"/>
          <a:lstStyle/>
          <a:p>
            <a:pPr algn="ctr"/>
            <a:r>
              <a:rPr lang="en-US" sz="2400" dirty="0"/>
              <a:t>What I do and how is it related to data analytics and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36E0D-D7E4-435F-8862-99A8C33A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67" y="1981200"/>
            <a:ext cx="752806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55B3A8-09C5-46E9-AE32-69E5693A6B02}"/>
              </a:ext>
            </a:extLst>
          </p:cNvPr>
          <p:cNvSpPr/>
          <p:nvPr/>
        </p:nvSpPr>
        <p:spPr>
          <a:xfrm>
            <a:off x="8012195" y="449498"/>
            <a:ext cx="3838867" cy="5831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3F096-85E4-4009-B553-A71C3C9E2A54}"/>
              </a:ext>
            </a:extLst>
          </p:cNvPr>
          <p:cNvSpPr/>
          <p:nvPr/>
        </p:nvSpPr>
        <p:spPr>
          <a:xfrm>
            <a:off x="4335625" y="211473"/>
            <a:ext cx="3172528" cy="411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454841-4B2F-4071-BD5F-F221D70791F4}"/>
              </a:ext>
            </a:extLst>
          </p:cNvPr>
          <p:cNvSpPr/>
          <p:nvPr/>
        </p:nvSpPr>
        <p:spPr>
          <a:xfrm>
            <a:off x="713010" y="4529126"/>
            <a:ext cx="6795143" cy="2254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7" y="164818"/>
            <a:ext cx="3245201" cy="3953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B742122-6C09-469E-B78C-BECEACB170C6}"/>
              </a:ext>
            </a:extLst>
          </p:cNvPr>
          <p:cNvGrpSpPr/>
          <p:nvPr/>
        </p:nvGrpSpPr>
        <p:grpSpPr>
          <a:xfrm>
            <a:off x="7856376" y="374706"/>
            <a:ext cx="4191475" cy="6108588"/>
            <a:chOff x="13434161" y="180174"/>
            <a:chExt cx="4853839" cy="70739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5903CF-5A68-4167-910D-FBF8CEB2F2D3}"/>
                </a:ext>
              </a:extLst>
            </p:cNvPr>
            <p:cNvSpPr/>
            <p:nvPr/>
          </p:nvSpPr>
          <p:spPr>
            <a:xfrm>
              <a:off x="13434161" y="180174"/>
              <a:ext cx="4853839" cy="7073907"/>
            </a:xfrm>
            <a:prstGeom prst="rect">
              <a:avLst/>
            </a:prstGeom>
            <a:solidFill>
              <a:schemeClr val="accent1">
                <a:alpha val="4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3" dirty="0"/>
            </a:p>
          </p:txBody>
        </p:sp>
        <p:pic>
          <p:nvPicPr>
            <p:cNvPr id="18442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3426" y="2928910"/>
              <a:ext cx="3781322" cy="4091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2493" y="266785"/>
              <a:ext cx="4337620" cy="2909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5D38AC-4F88-4CB7-B508-364BCBCA81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56"/>
          <a:stretch/>
        </p:blipFill>
        <p:spPr>
          <a:xfrm>
            <a:off x="4488139" y="266562"/>
            <a:ext cx="2681909" cy="4016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C6B6E-942E-40CC-AD49-9147296ED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529126"/>
            <a:ext cx="6437934" cy="23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2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0F42BD-474A-4A23-9B6F-E033A64B5A64}"/>
              </a:ext>
            </a:extLst>
          </p:cNvPr>
          <p:cNvSpPr/>
          <p:nvPr/>
        </p:nvSpPr>
        <p:spPr>
          <a:xfrm>
            <a:off x="2294586" y="298580"/>
            <a:ext cx="7334606" cy="57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D10AE342-2BB7-41B0-9360-A2CDB35BD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81000"/>
            <a:ext cx="7198963" cy="566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86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726DEC-D698-4089-826F-B3234E50C0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C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BFC4B-C14C-46DC-B384-4F32A8DCA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8"/>
          <a:stretch/>
        </p:blipFill>
        <p:spPr>
          <a:xfrm>
            <a:off x="76200" y="83979"/>
            <a:ext cx="3604349" cy="3254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53390F-A9D6-4C01-92DF-DF89C708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35126"/>
            <a:ext cx="3604349" cy="3254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0D7CCF-95C8-45C8-9661-7D6C85C5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83979"/>
            <a:ext cx="3590866" cy="3254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28499-5CDF-4E22-8407-BF226E613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82" y="3523862"/>
            <a:ext cx="3580480" cy="3254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49349-3DE9-43DB-88BD-7B012768BC9C}"/>
              </a:ext>
            </a:extLst>
          </p:cNvPr>
          <p:cNvSpPr txBox="1"/>
          <p:nvPr/>
        </p:nvSpPr>
        <p:spPr>
          <a:xfrm>
            <a:off x="3680549" y="2057400"/>
            <a:ext cx="4829349" cy="2431231"/>
          </a:xfrm>
          <a:prstGeom prst="rect">
            <a:avLst/>
          </a:prstGeom>
          <a:noFill/>
        </p:spPr>
        <p:txBody>
          <a:bodyPr wrap="square" lIns="121719" tIns="60859" rIns="121719" bIns="60859" rtlCol="0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Your turn! </a:t>
            </a:r>
          </a:p>
          <a:p>
            <a:pPr algn="ctr"/>
            <a:r>
              <a:rPr lang="en-US" sz="4800" dirty="0">
                <a:solidFill>
                  <a:srgbClr val="C00000"/>
                </a:solidFill>
              </a:rPr>
              <a:t>Please introduce yourself!</a:t>
            </a:r>
          </a:p>
        </p:txBody>
      </p:sp>
    </p:spTree>
    <p:extLst>
      <p:ext uri="{BB962C8B-B14F-4D97-AF65-F5344CB8AC3E}">
        <p14:creationId xmlns:p14="http://schemas.microsoft.com/office/powerpoint/2010/main" val="289206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Aft>
            <a:spcPts val="1000"/>
          </a:spcAft>
          <a:defRPr sz="2400" b="1" dirty="0" smtClean="0">
            <a:solidFill>
              <a:srgbClr val="FFC000"/>
            </a:solidFill>
            <a:latin typeface="Palatino Linotype" panose="0204050205050503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6568</TotalTime>
  <Words>1015</Words>
  <Application>Microsoft Office PowerPoint</Application>
  <PresentationFormat>Widescreen</PresentationFormat>
  <Paragraphs>121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 Chiluiza</dc:creator>
  <cp:lastModifiedBy>Dee Chiluiza</cp:lastModifiedBy>
  <cp:revision>29</cp:revision>
  <dcterms:created xsi:type="dcterms:W3CDTF">2020-08-27T20:45:45Z</dcterms:created>
  <dcterms:modified xsi:type="dcterms:W3CDTF">2020-09-10T20:41:40Z</dcterms:modified>
</cp:coreProperties>
</file>